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54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313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7" r:id="rId31"/>
    <p:sldId id="308" r:id="rId32"/>
    <p:sldId id="309" r:id="rId33"/>
    <p:sldId id="310" r:id="rId34"/>
    <p:sldId id="311" r:id="rId35"/>
    <p:sldId id="312" r:id="rId36"/>
    <p:sldId id="315" r:id="rId37"/>
    <p:sldId id="324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274" r:id="rId47"/>
    <p:sldId id="276" r:id="rId48"/>
    <p:sldId id="261" r:id="rId49"/>
    <p:sldId id="314" r:id="rId50"/>
    <p:sldId id="304" r:id="rId51"/>
    <p:sldId id="305" r:id="rId52"/>
    <p:sldId id="30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99"/>
    <p:restoredTop sz="77823"/>
  </p:normalViewPr>
  <p:slideViewPr>
    <p:cSldViewPr snapToGrid="0" snapToObjects="1">
      <p:cViewPr varScale="1">
        <p:scale>
          <a:sx n="83" d="100"/>
          <a:sy n="83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nonparametric logistic regression!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 bumps (red) around six data points (blue dots)—they</a:t>
            </a:r>
            <a:r>
              <a:rPr lang="en-US" baseline="0" dirty="0"/>
              <a:t> sum to the blue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63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Beta = inverse of margin, so it’s a min (instead of max) problem</a:t>
            </a:r>
          </a:p>
          <a:p>
            <a:r>
              <a:rPr lang="en-US" dirty="0"/>
              <a:t>C = per-misclassification penalty</a:t>
            </a:r>
          </a:p>
          <a:p>
            <a:r>
              <a:rPr lang="en-US" dirty="0"/>
              <a:t>Zeta = slack weights per misclassification</a:t>
            </a:r>
          </a:p>
          <a:p>
            <a:endParaRPr lang="en-US" dirty="0"/>
          </a:p>
          <a:p>
            <a:r>
              <a:rPr lang="en-US" dirty="0"/>
              <a:t>Yi(</a:t>
            </a:r>
            <a:r>
              <a:rPr lang="en-US" dirty="0" err="1"/>
              <a:t>x^Tbeta</a:t>
            </a:r>
            <a:r>
              <a:rPr lang="en-US" dirty="0"/>
              <a:t> + beta0) &gt;1 is the decision boundary</a:t>
            </a:r>
          </a:p>
          <a:p>
            <a:r>
              <a:rPr lang="en-US" dirty="0"/>
              <a:t>1 – zeta = allows for some points to be on the wrong side of the decision boundary</a:t>
            </a:r>
          </a:p>
          <a:p>
            <a:endParaRPr lang="en-US" dirty="0"/>
          </a:p>
          <a:p>
            <a:r>
              <a:rPr lang="en-US" dirty="0"/>
              <a:t>C = inf to reclaim hard boundary</a:t>
            </a:r>
          </a:p>
          <a:p>
            <a:endParaRPr lang="en-US" dirty="0"/>
          </a:p>
          <a:p>
            <a:r>
              <a:rPr lang="en-US" dirty="0" err="1"/>
              <a:t>Mu_i</a:t>
            </a:r>
            <a:r>
              <a:rPr lang="en-US" dirty="0"/>
              <a:t> are </a:t>
            </a:r>
            <a:r>
              <a:rPr lang="en-US" dirty="0" err="1"/>
              <a:t>lagrange</a:t>
            </a:r>
            <a:r>
              <a:rPr lang="en-US" dirty="0"/>
              <a:t> variables</a:t>
            </a:r>
          </a:p>
          <a:p>
            <a:r>
              <a:rPr lang="en-US" dirty="0" err="1"/>
              <a:t>Alpha_i</a:t>
            </a:r>
            <a:r>
              <a:rPr lang="en-US" dirty="0"/>
              <a:t> are </a:t>
            </a:r>
            <a:r>
              <a:rPr lang="en-US" dirty="0" err="1"/>
              <a:t>lagrange</a:t>
            </a:r>
            <a:r>
              <a:rPr lang="en-US" dirty="0"/>
              <a:t> variables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07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Solid line: decision boundary</a:t>
            </a:r>
          </a:p>
          <a:p>
            <a:r>
              <a:rPr lang="en-US" dirty="0"/>
              <a:t>Dotted lines: margins</a:t>
            </a:r>
          </a:p>
          <a:p>
            <a:r>
              <a:rPr lang="en-US" dirty="0"/>
              <a:t>Solid dots: support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4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2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52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0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0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5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0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32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7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10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02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2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10/18/23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02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.cmu.edu/~larry/all-of-nonpar/index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Kernel Methods and </a:t>
            </a:r>
            <a:br>
              <a:rPr lang="en-US" dirty="0"/>
            </a:br>
            <a:r>
              <a:rPr lang="en-US" dirty="0"/>
              <a:t>Support Vector Machines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7431519" cy="4351338"/>
          </a:xfrm>
        </p:spPr>
        <p:txBody>
          <a:bodyPr/>
          <a:lstStyle/>
          <a:p>
            <a:r>
              <a:rPr lang="en-US" dirty="0"/>
              <a:t>Histograms are “blocky” estimates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Kernel density estimate, aka “</a:t>
            </a:r>
            <a:r>
              <a:rPr lang="en-US" dirty="0" err="1"/>
              <a:t>Parzen</a:t>
            </a:r>
            <a:r>
              <a:rPr lang="en-US" dirty="0"/>
              <a:t> / moving window”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84" y="2417481"/>
            <a:ext cx="4991100" cy="107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67" y="1129242"/>
            <a:ext cx="3343389" cy="2576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19" y="3983798"/>
            <a:ext cx="3334737" cy="2615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84" y="4769117"/>
            <a:ext cx="5486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generally: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K</a:t>
            </a:r>
            <a:r>
              <a:rPr lang="en-US" dirty="0"/>
              <a:t> is the kernel function</a:t>
            </a:r>
          </a:p>
          <a:p>
            <a:pPr lvl="1"/>
            <a:r>
              <a:rPr lang="en-US" dirty="0"/>
              <a:t>Much like kernels in Kernel PCA or SVMs: model a relationship between two data points</a:t>
            </a:r>
          </a:p>
          <a:p>
            <a:r>
              <a:rPr lang="en-US" dirty="0"/>
              <a:t>Embodies any number of possible kernel functions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10633" y="2443426"/>
            <a:ext cx="5452533" cy="1608667"/>
            <a:chOff x="5418667" y="1236133"/>
            <a:chExt cx="5452533" cy="1608667"/>
          </a:xfrm>
        </p:grpSpPr>
        <p:sp>
          <p:nvSpPr>
            <p:cNvPr id="5" name="Rounded Rectangle 4"/>
            <p:cNvSpPr/>
            <p:nvPr/>
          </p:nvSpPr>
          <p:spPr>
            <a:xfrm>
              <a:off x="5418667" y="1236133"/>
              <a:ext cx="5452533" cy="16086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000" y="1282700"/>
              <a:ext cx="5334000" cy="133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Places small “bumps” at each data point, determined by </a:t>
            </a:r>
            <a:r>
              <a:rPr lang="en-US" i="1" dirty="0"/>
              <a:t>K</a:t>
            </a:r>
            <a:endParaRPr lang="en-US" dirty="0"/>
          </a:p>
          <a:p>
            <a:r>
              <a:rPr lang="en-US" dirty="0"/>
              <a:t>Estimator itself consists of a [normalized] “sum of bumps”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points are denser, density estimate will be higher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833"/>
            <a:ext cx="12192000" cy="20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806667" cy="4351338"/>
          </a:xfrm>
        </p:spPr>
        <p:txBody>
          <a:bodyPr/>
          <a:lstStyle/>
          <a:p>
            <a:r>
              <a:rPr lang="en-US" dirty="0"/>
              <a:t>Any function that satisfies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SciPy</a:t>
            </a:r>
            <a:r>
              <a:rPr lang="en-US" dirty="0"/>
              <a:t> has a </a:t>
            </a:r>
            <a:r>
              <a:rPr lang="en-US" b="1" dirty="0"/>
              <a:t>ton</a:t>
            </a:r>
          </a:p>
          <a:p>
            <a:pPr lvl="1"/>
            <a:r>
              <a:rPr lang="en-US" dirty="0"/>
              <a:t>See “</a:t>
            </a:r>
            <a:r>
              <a:rPr lang="en-US" dirty="0" err="1"/>
              <a:t>signal.get_window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79" y="2443163"/>
            <a:ext cx="28702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0816"/>
            <a:ext cx="5637425" cy="2779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45" y="300816"/>
            <a:ext cx="6265333" cy="2774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0413"/>
            <a:ext cx="3003070" cy="331154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327670" y="4157663"/>
            <a:ext cx="2465022" cy="1667405"/>
          </a:xfrm>
          <a:prstGeom prst="wedgeRoundRectCallout">
            <a:avLst>
              <a:gd name="adj1" fmla="val -24141"/>
              <a:gd name="adj2" fmla="val -92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Finite support: only need </a:t>
            </a:r>
            <a:r>
              <a:rPr lang="en-US"/>
              <a:t>local points to compute estimate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35" y="3349634"/>
            <a:ext cx="3632200" cy="32131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9556270" y="4152304"/>
            <a:ext cx="2465022" cy="1667405"/>
          </a:xfrm>
          <a:prstGeom prst="wedgeRoundRectCallout">
            <a:avLst>
              <a:gd name="adj1" fmla="val -24141"/>
              <a:gd name="adj2" fmla="val -92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Infinite support: need all points to compute estimate. </a:t>
            </a:r>
            <a:r>
              <a:rPr lang="en-US" b="1" dirty="0"/>
              <a:t>But quite popular.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78C5-52D8-2B48-A07D-DD24467C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F9F25-C4ED-FC49-870A-DCDB0BD5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474224" cy="4351338"/>
          </a:xfrm>
        </p:spPr>
        <p:txBody>
          <a:bodyPr/>
          <a:lstStyle/>
          <a:p>
            <a:r>
              <a:rPr lang="en-US" dirty="0"/>
              <a:t>Deep theory associated with kernels and kernel functions</a:t>
            </a:r>
          </a:p>
          <a:p>
            <a:r>
              <a:rPr lang="en-US" dirty="0"/>
              <a:t>Touched on in Kernel PCA lecture</a:t>
            </a:r>
          </a:p>
          <a:p>
            <a:r>
              <a:rPr lang="en-US" dirty="0"/>
              <a:t>Foundational to Support Vector Machines and Deep Neural Networks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A02EF3-3C60-3445-9B2A-2F8AAC7BA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24" y="1825625"/>
            <a:ext cx="6204158" cy="1887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A93D-1B47-7F44-B9C0-60B830147FCB}"/>
              </a:ext>
            </a:extLst>
          </p:cNvPr>
          <p:cNvSpPr txBox="1"/>
          <p:nvPr/>
        </p:nvSpPr>
        <p:spPr>
          <a:xfrm>
            <a:off x="6597778" y="3712974"/>
            <a:ext cx="398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Elements of Statistical Learning</a:t>
            </a:r>
            <a:r>
              <a:rPr lang="en-US" dirty="0"/>
              <a:t>, </a:t>
            </a:r>
            <a:r>
              <a:rPr lang="en-US" dirty="0" err="1"/>
              <a:t>Chpt</a:t>
            </a:r>
            <a:r>
              <a:rPr lang="en-US" dirty="0"/>
              <a:t>. 5</a:t>
            </a:r>
          </a:p>
        </p:txBody>
      </p:sp>
    </p:spTree>
    <p:extLst>
      <p:ext uri="{BB962C8B-B14F-4D97-AF65-F5344CB8AC3E}">
        <p14:creationId xmlns:p14="http://schemas.microsoft.com/office/powerpoint/2010/main" val="95650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kernel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73" b="51646"/>
          <a:stretch/>
        </p:blipFill>
        <p:spPr>
          <a:xfrm>
            <a:off x="3236974" y="1345432"/>
            <a:ext cx="2740494" cy="2600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7" b="51646"/>
          <a:stretch/>
        </p:blipFill>
        <p:spPr>
          <a:xfrm>
            <a:off x="5977468" y="1345433"/>
            <a:ext cx="2977559" cy="2600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7" t="48354"/>
          <a:stretch/>
        </p:blipFill>
        <p:spPr>
          <a:xfrm>
            <a:off x="5977468" y="3945468"/>
            <a:ext cx="2977559" cy="2777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4" r="52073"/>
          <a:stretch/>
        </p:blipFill>
        <p:spPr>
          <a:xfrm>
            <a:off x="3236973" y="3945468"/>
            <a:ext cx="2740495" cy="277706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59415" y="1903678"/>
            <a:ext cx="2349673" cy="1828800"/>
          </a:xfrm>
          <a:prstGeom prst="wedgeRoundRectCallout">
            <a:avLst>
              <a:gd name="adj1" fmla="val 66368"/>
              <a:gd name="adj2" fmla="val -1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/>
              <a:t>Bart-Simpson Density</a:t>
            </a:r>
          </a:p>
        </p:txBody>
      </p:sp>
    </p:spTree>
    <p:extLst>
      <p:ext uri="{BB962C8B-B14F-4D97-AF65-F5344CB8AC3E}">
        <p14:creationId xmlns:p14="http://schemas.microsoft.com/office/powerpoint/2010/main" val="151701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versus KDE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667"/>
            <a:ext cx="12192000" cy="48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1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Density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</a:t>
                </a:r>
              </a:p>
              <a:p>
                <a:pPr lvl="1"/>
                <a:r>
                  <a:rPr lang="en-US" dirty="0"/>
                  <a:t>Histograms</a:t>
                </a:r>
              </a:p>
              <a:p>
                <a:pPr lvl="1"/>
                <a:r>
                  <a:rPr lang="en-US" dirty="0"/>
                  <a:t>KDE</a:t>
                </a:r>
              </a:p>
              <a:p>
                <a:endParaRPr lang="en-US" dirty="0"/>
              </a:p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, estimate number of points within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of </a:t>
                </a:r>
                <a:r>
                  <a:rPr lang="en-US" i="1" dirty="0"/>
                  <a:t>x</a:t>
                </a:r>
                <a:r>
                  <a:rPr lang="en-US" dirty="0"/>
                  <a:t> (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or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)</a:t>
                </a:r>
                <a:r>
                  <a:rPr lang="en-US" i="1" dirty="0"/>
                  <a:t> </a:t>
                </a:r>
                <a:r>
                  <a:rPr lang="en-US" dirty="0"/>
                  <a:t>from the data</a:t>
                </a:r>
              </a:p>
              <a:p>
                <a:r>
                  <a:rPr lang="en-US" dirty="0"/>
                  <a:t>Fix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 = </a:t>
                </a:r>
                <a:r>
                  <a:rPr lang="en-US" i="1" dirty="0"/>
                  <a:t>k</a:t>
                </a:r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from data (volume of ball around </a:t>
                </a:r>
                <a:r>
                  <a:rPr lang="en-US" i="1" dirty="0"/>
                  <a:t>x</a:t>
                </a:r>
                <a:r>
                  <a:rPr lang="en-US" dirty="0"/>
                  <a:t> with </a:t>
                </a:r>
                <a:r>
                  <a:rPr lang="en-US" i="1" dirty="0"/>
                  <a:t>k</a:t>
                </a:r>
                <a:r>
                  <a:rPr lang="en-US" dirty="0"/>
                  <a:t> data points)</a:t>
                </a:r>
              </a:p>
              <a:p>
                <a:endParaRPr lang="en-US" b="1" dirty="0"/>
              </a:p>
              <a:p>
                <a:r>
                  <a:rPr lang="en-US" b="1" dirty="0"/>
                  <a:t>KNN Density Estimation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66" y="2015037"/>
            <a:ext cx="2692715" cy="625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00" y="2725210"/>
            <a:ext cx="1630799" cy="625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67" y="5589884"/>
            <a:ext cx="2730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836618" cy="4351338"/>
          </a:xfrm>
        </p:spPr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 acts as a smoother</a:t>
            </a:r>
          </a:p>
          <a:p>
            <a:endParaRPr lang="en-US" i="1" dirty="0"/>
          </a:p>
          <a:p>
            <a:r>
              <a:rPr lang="en-US" dirty="0"/>
              <a:t>Not very popular for density estimation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r>
              <a:rPr lang="en-US" dirty="0"/>
              <a:t>Estimates are poor</a:t>
            </a:r>
          </a:p>
          <a:p>
            <a:endParaRPr lang="en-US" dirty="0"/>
          </a:p>
          <a:p>
            <a:r>
              <a:rPr lang="en-US" b="1" dirty="0"/>
              <a:t>But related version for classification is very popular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18" y="1555221"/>
            <a:ext cx="6023716" cy="50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13" y="1385629"/>
            <a:ext cx="8058573" cy="547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0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some functional form (Gaussian, Bernoulli, Multinomial, logistic, linear) for</a:t>
                </a:r>
              </a:p>
              <a:p>
                <a:pPr lvl="1"/>
                <a:r>
                  <a:rPr lang="en-US" i="1" dirty="0"/>
                  <a:t>P(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i</a:t>
                </a:r>
                <a:r>
                  <a:rPr lang="en-US" i="1" dirty="0" err="1"/>
                  <a:t>|Y</a:t>
                </a:r>
                <a:r>
                  <a:rPr lang="en-US" i="1" dirty="0"/>
                  <a:t>)</a:t>
                </a:r>
                <a:r>
                  <a:rPr lang="en-US" dirty="0"/>
                  <a:t> and </a:t>
                </a:r>
                <a:r>
                  <a:rPr lang="en-US" i="1" dirty="0"/>
                  <a:t>P(Y)</a:t>
                </a:r>
                <a:r>
                  <a:rPr lang="en-US" dirty="0"/>
                  <a:t> as in Naïve Bayes</a:t>
                </a:r>
              </a:p>
              <a:p>
                <a:pPr lvl="1"/>
                <a:r>
                  <a:rPr lang="en-US" i="1" dirty="0"/>
                  <a:t>P(Y|X)</a:t>
                </a:r>
                <a:r>
                  <a:rPr lang="en-US" dirty="0"/>
                  <a:t> as in Logistic Regression</a:t>
                </a:r>
              </a:p>
              <a:p>
                <a:r>
                  <a:rPr lang="en-US" dirty="0"/>
                  <a:t>Estimate parameters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w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) using MLE/MAP</a:t>
                </a:r>
              </a:p>
              <a:p>
                <a:pPr lvl="1"/>
                <a:r>
                  <a:rPr lang="en-US" dirty="0"/>
                  <a:t>Plug-n-chug</a:t>
                </a:r>
              </a:p>
              <a:p>
                <a:endParaRPr lang="en-US" dirty="0"/>
              </a:p>
              <a:p>
                <a:r>
                  <a:rPr lang="en-US" b="1" dirty="0"/>
                  <a:t>Advantages</a:t>
                </a:r>
                <a:r>
                  <a:rPr lang="en-US" dirty="0"/>
                  <a:t>: need relatively few data points to learn parameters</a:t>
                </a:r>
              </a:p>
              <a:p>
                <a:r>
                  <a:rPr lang="en-US" b="1" dirty="0"/>
                  <a:t>Drawbacks</a:t>
                </a:r>
                <a:r>
                  <a:rPr lang="en-US" dirty="0"/>
                  <a:t>: Strong assumptions rarely satisfied in practice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83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83" y="1354026"/>
            <a:ext cx="7760834" cy="55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3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2757734" cy="4351338"/>
          </a:xfrm>
        </p:spPr>
        <p:txBody>
          <a:bodyPr/>
          <a:lstStyle/>
          <a:p>
            <a:r>
              <a:rPr lang="en-US" i="1" dirty="0"/>
              <a:t>k = 4</a:t>
            </a:r>
            <a:endParaRPr lang="en-US" dirty="0"/>
          </a:p>
          <a:p>
            <a:endParaRPr lang="en-US" i="1" dirty="0"/>
          </a:p>
          <a:p>
            <a:r>
              <a:rPr lang="en-US" dirty="0"/>
              <a:t>What should we predict?</a:t>
            </a:r>
          </a:p>
          <a:p>
            <a:endParaRPr lang="en-US" dirty="0"/>
          </a:p>
          <a:p>
            <a:r>
              <a:rPr lang="en-US" dirty="0"/>
              <a:t>Average? Majority? </a:t>
            </a:r>
            <a:r>
              <a:rPr lang="en-US" b="1" dirty="0"/>
              <a:t>Why?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4" y="1319490"/>
            <a:ext cx="8102784" cy="55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classifier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KNN classifier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09633" y="1527175"/>
            <a:ext cx="5579533" cy="1397000"/>
            <a:chOff x="5956300" y="1476375"/>
            <a:chExt cx="5579533" cy="1397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300" y="1476375"/>
              <a:ext cx="4622800" cy="698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433" y="2174875"/>
              <a:ext cx="4343400" cy="6985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351867" y="2985823"/>
            <a:ext cx="7179733" cy="1732492"/>
            <a:chOff x="4368800" y="2924175"/>
            <a:chExt cx="7179733" cy="1732492"/>
          </a:xfrm>
        </p:grpSpPr>
        <p:sp>
          <p:nvSpPr>
            <p:cNvPr id="10" name="Rounded Rectangle 9"/>
            <p:cNvSpPr/>
            <p:nvPr/>
          </p:nvSpPr>
          <p:spPr>
            <a:xfrm>
              <a:off x="4368800" y="2924175"/>
              <a:ext cx="7179733" cy="1732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21199" y="3059112"/>
              <a:ext cx="6934200" cy="1460500"/>
              <a:chOff x="4521199" y="3059112"/>
              <a:chExt cx="6934200" cy="14605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199" y="3059112"/>
                <a:ext cx="6934200" cy="7874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8465" y="3846512"/>
                <a:ext cx="2527300" cy="673100"/>
              </a:xfrm>
              <a:prstGeom prst="rect">
                <a:avLst/>
              </a:prstGeom>
            </p:spPr>
          </p:pic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" y="5284920"/>
            <a:ext cx="41783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633" y="5338763"/>
            <a:ext cx="209550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8" y="5376467"/>
            <a:ext cx="2019300" cy="102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/>
              <p:cNvSpPr/>
              <p:nvPr/>
            </p:nvSpPr>
            <p:spPr>
              <a:xfrm>
                <a:off x="4718332" y="5102089"/>
                <a:ext cx="2609565" cy="1474923"/>
              </a:xfrm>
              <a:prstGeom prst="wedgeRoundRectCallout">
                <a:avLst>
                  <a:gd name="adj1" fmla="val -75376"/>
                  <a:gd name="adj2" fmla="val -203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# of training points in class </a:t>
                </a:r>
                <a:r>
                  <a:rPr lang="en-US" i="1" dirty="0"/>
                  <a:t>y</a:t>
                </a:r>
                <a:r>
                  <a:rPr lang="en-US" dirty="0"/>
                  <a:t> that lie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ball</a:t>
                </a:r>
              </a:p>
            </p:txBody>
          </p:sp>
        </mc:Choice>
        <mc:Fallback xmlns="">
          <p:sp>
            <p:nvSpPr>
              <p:cNvPr id="15" name="Rounded Rectangular Callou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32" y="5102089"/>
                <a:ext cx="2609565" cy="1474923"/>
              </a:xfrm>
              <a:prstGeom prst="wedgeRoundRectCallout">
                <a:avLst>
                  <a:gd name="adj1" fmla="val -75376"/>
                  <a:gd name="adj2" fmla="val -20332"/>
                  <a:gd name="adj3" fmla="val 16667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ular Callout 15"/>
          <p:cNvSpPr/>
          <p:nvPr/>
        </p:nvSpPr>
        <p:spPr>
          <a:xfrm>
            <a:off x="438434" y="3925228"/>
            <a:ext cx="2609565" cy="1474923"/>
          </a:xfrm>
          <a:prstGeom prst="wedgeRoundRectCallout">
            <a:avLst>
              <a:gd name="adj1" fmla="val 49861"/>
              <a:gd name="adj2" fmla="val 86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 of training points in class </a:t>
            </a:r>
            <a:r>
              <a:rPr lang="en-US" i="1" dirty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9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356124"/>
            <a:ext cx="7289800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79" y="1339190"/>
            <a:ext cx="8093842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25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46" y="1322255"/>
            <a:ext cx="7619708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52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2" y="1339188"/>
            <a:ext cx="7573016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3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best </a:t>
            </a:r>
            <a:r>
              <a:rPr lang="en-US" i="1" dirty="0"/>
              <a:t>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  <a:p>
            <a:endParaRPr lang="en-US" dirty="0"/>
          </a:p>
          <a:p>
            <a:r>
              <a:rPr lang="en-US" b="1" dirty="0"/>
              <a:t>Large </a:t>
            </a:r>
            <a:r>
              <a:rPr lang="en-US" b="1" i="1" dirty="0"/>
              <a:t>k</a:t>
            </a:r>
            <a:r>
              <a:rPr lang="en-US" b="1" dirty="0"/>
              <a:t> </a:t>
            </a:r>
            <a:r>
              <a:rPr lang="en-US" dirty="0"/>
              <a:t>= predicted label is more stable</a:t>
            </a:r>
          </a:p>
          <a:p>
            <a:r>
              <a:rPr lang="en-US" b="1" dirty="0"/>
              <a:t>Small </a:t>
            </a:r>
            <a:r>
              <a:rPr lang="en-US" b="1" i="1" dirty="0"/>
              <a:t>k</a:t>
            </a:r>
            <a:r>
              <a:rPr lang="en-US" dirty="0"/>
              <a:t> = predicted label is more accurate</a:t>
            </a:r>
          </a:p>
          <a:p>
            <a:endParaRPr lang="en-US" b="1" dirty="0"/>
          </a:p>
          <a:p>
            <a:r>
              <a:rPr lang="en-US" b="1" dirty="0"/>
              <a:t>Similar to density estimation</a:t>
            </a:r>
          </a:p>
        </p:txBody>
      </p:sp>
    </p:spTree>
    <p:extLst>
      <p:ext uri="{BB962C8B-B14F-4D97-AF65-F5344CB8AC3E}">
        <p14:creationId xmlns:p14="http://schemas.microsoft.com/office/powerpoint/2010/main" val="19427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1-NN Decision Boundary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1487488"/>
            <a:ext cx="6069676" cy="5167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346" y="1487488"/>
            <a:ext cx="352498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0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Decision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Guarantee: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→ ∞</m:t>
                    </m:r>
                  </m:oMath>
                </a14:m>
                <a:r>
                  <a:rPr lang="en-US" dirty="0"/>
                  <a:t>, error rate of 1-NN is never more than 2x optimal error rate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267"/>
            <a:ext cx="12192000" cy="42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684864" cy="4351338"/>
          </a:xfrm>
        </p:spPr>
        <p:txBody>
          <a:bodyPr/>
          <a:lstStyle/>
          <a:p>
            <a:r>
              <a:rPr lang="en-US" dirty="0"/>
              <a:t>Again!</a:t>
            </a:r>
          </a:p>
          <a:p>
            <a:r>
              <a:rPr lang="en-US" dirty="0"/>
              <a:t>MNIST, projected into 2D embedding space</a:t>
            </a:r>
          </a:p>
          <a:p>
            <a:r>
              <a:rPr lang="en-US" dirty="0"/>
              <a:t>What distribution do these follow?</a:t>
            </a:r>
          </a:p>
          <a:p>
            <a:r>
              <a:rPr lang="en-US" b="1" dirty="0"/>
              <a:t>Highly nonlinear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64" y="1825625"/>
            <a:ext cx="7240882" cy="46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941200" cy="4351338"/>
          </a:xfrm>
        </p:spPr>
        <p:txBody>
          <a:bodyPr/>
          <a:lstStyle/>
          <a:p>
            <a:r>
              <a:rPr lang="en-US" dirty="0"/>
              <a:t>What is the temperature in the room?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73" y="2353732"/>
            <a:ext cx="2692309" cy="4385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818" y="1439333"/>
            <a:ext cx="4029138" cy="5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Or “local” regression</a:t>
            </a:r>
          </a:p>
          <a:p>
            <a:endParaRPr lang="en-US" dirty="0"/>
          </a:p>
          <a:p>
            <a:r>
              <a:rPr lang="en-US" dirty="0" err="1"/>
              <a:t>Nadaraya</a:t>
            </a:r>
            <a:r>
              <a:rPr lang="en-US" dirty="0"/>
              <a:t>-Watson Kernel Estimator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Weight each training point on distance to test point</a:t>
            </a:r>
          </a:p>
          <a:p>
            <a:r>
              <a:rPr lang="en-US" dirty="0"/>
              <a:t>Boxcar kernel yields local average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33" y="202407"/>
            <a:ext cx="327660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17" y="3517107"/>
            <a:ext cx="3416300" cy="125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5467" y="3785785"/>
            <a:ext cx="143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/>
              <a:t>…</a:t>
            </a:r>
            <a:r>
              <a:rPr lang="en-US" sz="2800" dirty="0"/>
              <a:t>where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3412395"/>
            <a:ext cx="5143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6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kernel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3" b="51032"/>
          <a:stretch/>
        </p:blipFill>
        <p:spPr>
          <a:xfrm>
            <a:off x="3234267" y="1264526"/>
            <a:ext cx="3200400" cy="2680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7" b="51032"/>
          <a:stretch/>
        </p:blipFill>
        <p:spPr>
          <a:xfrm>
            <a:off x="6434667" y="1264527"/>
            <a:ext cx="2815710" cy="2680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5" t="48968"/>
          <a:stretch/>
        </p:blipFill>
        <p:spPr>
          <a:xfrm>
            <a:off x="6300395" y="3945468"/>
            <a:ext cx="2949982" cy="2793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8" r="49035"/>
          <a:stretch/>
        </p:blipFill>
        <p:spPr>
          <a:xfrm>
            <a:off x="3234267" y="3945467"/>
            <a:ext cx="3066128" cy="279399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500795" y="3096064"/>
            <a:ext cx="2488005" cy="1255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 of </a:t>
            </a:r>
            <a:r>
              <a:rPr lang="en-US" i="1" dirty="0"/>
              <a:t>kernel</a:t>
            </a:r>
            <a:r>
              <a:rPr lang="en-US" dirty="0"/>
              <a:t> is not </a:t>
            </a:r>
            <a:r>
              <a:rPr lang="en-US"/>
              <a:t>terribly important!</a:t>
            </a:r>
          </a:p>
        </p:txBody>
      </p:sp>
    </p:spTree>
    <p:extLst>
      <p:ext uri="{BB962C8B-B14F-4D97-AF65-F5344CB8AC3E}">
        <p14:creationId xmlns:p14="http://schemas.microsoft.com/office/powerpoint/2010/main" val="175985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Regression as WLS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Weighted Least Squares (WLS) has the 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to </a:t>
            </a:r>
            <a:r>
              <a:rPr lang="en-US" dirty="0" err="1"/>
              <a:t>Nadaraya</a:t>
            </a:r>
            <a:r>
              <a:rPr lang="en-US" dirty="0"/>
              <a:t>-Watson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Kernel regression corresponds to locally constant estimator obtained from [locally] weighted least squares</a:t>
                </a:r>
              </a:p>
              <a:p>
                <a:endParaRPr lang="en-US" b="1" dirty="0"/>
              </a:p>
              <a:p>
                <a:r>
                  <a:rPr lang="en-US" b="1" dirty="0"/>
                  <a:t>Set</a:t>
                </a:r>
                <a:br>
                  <a:rPr lang="en-US" b="1" dirty="0"/>
                </a:br>
                <a:r>
                  <a:rPr lang="en-US" b="1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b="1" dirty="0"/>
                  <a:t> is constant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58" y="2726393"/>
            <a:ext cx="46863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58" y="4906963"/>
            <a:ext cx="51435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33" y="3983693"/>
            <a:ext cx="2019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Regression as WLS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1690688"/>
            <a:ext cx="3810000" cy="1257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3" y="1605493"/>
            <a:ext cx="51435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3487211"/>
            <a:ext cx="5816600" cy="125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5232400"/>
            <a:ext cx="4889500" cy="12573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151570" y="2575519"/>
            <a:ext cx="1744134" cy="744937"/>
          </a:xfrm>
          <a:prstGeom prst="wedgeRoundRectCallout">
            <a:avLst>
              <a:gd name="adj1" fmla="val -116949"/>
              <a:gd name="adj2" fmla="val -69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/>
              <a:t>constant value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895704" y="4369534"/>
            <a:ext cx="2515392" cy="1057606"/>
          </a:xfrm>
          <a:prstGeom prst="wedgeRoundRectCallout">
            <a:avLst>
              <a:gd name="adj1" fmla="val -125027"/>
              <a:gd name="adj2" fmla="val -61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weights have to sum to 1</a:t>
            </a:r>
          </a:p>
        </p:txBody>
      </p:sp>
    </p:spTree>
    <p:extLst>
      <p:ext uri="{BB962C8B-B14F-4D97-AF65-F5344CB8AC3E}">
        <p14:creationId xmlns:p14="http://schemas.microsoft.com/office/powerpoint/2010/main" val="130952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D6A1-9257-1542-89FD-702D74AE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</a:t>
            </a:r>
            <a:r>
              <a:rPr lang="en-US"/>
              <a:t>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C32B-6AA2-4A4D-82A4-A60F129F2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366400" cy="4351338"/>
          </a:xfrm>
        </p:spPr>
        <p:txBody>
          <a:bodyPr/>
          <a:lstStyle/>
          <a:p>
            <a:r>
              <a:rPr lang="en-US" dirty="0"/>
              <a:t>Linear classifiers—which is better?</a:t>
            </a:r>
          </a:p>
          <a:p>
            <a:r>
              <a:rPr lang="en-US" dirty="0"/>
              <a:t>Pick the one with the </a:t>
            </a:r>
            <a:r>
              <a:rPr lang="en-US" b="1" dirty="0"/>
              <a:t>largest margin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9171498-C321-294C-B63B-878D1156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001" y="1710061"/>
            <a:ext cx="6082645" cy="487421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C004DD-1A47-9744-9317-474A990FF15D}"/>
              </a:ext>
            </a:extLst>
          </p:cNvPr>
          <p:cNvCxnSpPr>
            <a:cxnSpLocks/>
          </p:cNvCxnSpPr>
          <p:nvPr/>
        </p:nvCxnSpPr>
        <p:spPr>
          <a:xfrm flipH="1">
            <a:off x="8687324" y="1456841"/>
            <a:ext cx="751144" cy="51709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A99040-E9C1-264B-BE19-E80F10CC0EDF}"/>
              </a:ext>
            </a:extLst>
          </p:cNvPr>
          <p:cNvCxnSpPr>
            <a:cxnSpLocks/>
          </p:cNvCxnSpPr>
          <p:nvPr/>
        </p:nvCxnSpPr>
        <p:spPr>
          <a:xfrm>
            <a:off x="8687323" y="1317356"/>
            <a:ext cx="152401" cy="5462856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97D695-251E-9E42-BDBB-EBAE1381B7B4}"/>
              </a:ext>
            </a:extLst>
          </p:cNvPr>
          <p:cNvCxnSpPr>
            <a:cxnSpLocks/>
          </p:cNvCxnSpPr>
          <p:nvPr/>
        </p:nvCxnSpPr>
        <p:spPr>
          <a:xfrm flipH="1">
            <a:off x="8431078" y="681925"/>
            <a:ext cx="561046" cy="6098287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50D692D2-95EE-8C47-8724-ADF59843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582" y="1710060"/>
            <a:ext cx="6288064" cy="48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7642-F792-D04A-865C-0509F866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pic>
        <p:nvPicPr>
          <p:cNvPr id="5" name="Picture 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09158578-86F3-7F47-9DE6-E73ED954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27" y="2125841"/>
            <a:ext cx="9383363" cy="436703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412A8EB-EEA5-C04F-8123-E386BDD4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8" y="2125841"/>
            <a:ext cx="2335038" cy="49158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6ADCAFA-17E9-5646-8A72-D76722D16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698" y="2125841"/>
            <a:ext cx="2268865" cy="45377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5BD881D-5408-D346-86BA-7D65F26D2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327" y="5911779"/>
            <a:ext cx="4078637" cy="5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128CE6-4E06-FEB1-3D41-FB180C2C4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1EAD3D-9A77-3E85-ABB6-8DD5FCD05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promise I’m </a:t>
            </a:r>
            <a:r>
              <a:rPr lang="en-US"/>
              <a:t>going somewhere with this…</a:t>
            </a:r>
          </a:p>
        </p:txBody>
      </p:sp>
    </p:spTree>
    <p:extLst>
      <p:ext uri="{BB962C8B-B14F-4D97-AF65-F5344CB8AC3E}">
        <p14:creationId xmlns:p14="http://schemas.microsoft.com/office/powerpoint/2010/main" val="948016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079D-CDE4-FE4B-A244-6FF1840E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5A0E-D892-E84B-AE30-1C53E3E4F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98875" cy="4351338"/>
          </a:xfrm>
        </p:spPr>
        <p:txBody>
          <a:bodyPr/>
          <a:lstStyle/>
          <a:p>
            <a:r>
              <a:rPr lang="en-US" dirty="0"/>
              <a:t>Maximize the margin</a:t>
            </a:r>
          </a:p>
          <a:p>
            <a:r>
              <a:rPr lang="en-US" dirty="0"/>
              <a:t>Distance of closest example / data point from the decision boundary / hyperplane: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B09270-3ADB-4F46-9558-577FC4520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1342"/>
            <a:ext cx="5640273" cy="505153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FEC4342-D162-C848-B174-1105ABB1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570" y="4293461"/>
            <a:ext cx="4251305" cy="63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4D10-8F70-194A-9DAD-F0C9ED30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54E9-2277-8743-A787-EBB5192CC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727868" cy="4351338"/>
          </a:xfrm>
        </p:spPr>
        <p:txBody>
          <a:bodyPr/>
          <a:lstStyle/>
          <a:p>
            <a:r>
              <a:rPr lang="en-US" dirty="0"/>
              <a:t>Rewrite the equation (drop </a:t>
            </a:r>
            <a:r>
              <a:rPr lang="en-US" i="1" dirty="0"/>
              <a:t>a</a:t>
            </a:r>
            <a:r>
              <a:rPr lang="en-US" dirty="0"/>
              <a:t> in favor of 1)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Solve via quadratic programming</a:t>
            </a:r>
          </a:p>
          <a:p>
            <a:r>
              <a:rPr lang="en-US" dirty="0"/>
              <a:t>Data points along margin = </a:t>
            </a:r>
            <a:br>
              <a:rPr lang="en-US" dirty="0"/>
            </a:br>
            <a:r>
              <a:rPr lang="en-US" b="1" dirty="0"/>
              <a:t>support vectors</a:t>
            </a:r>
            <a:endParaRPr 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A5D4788-64F8-BC46-A1A7-E9158AFD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868" y="1503336"/>
            <a:ext cx="6125888" cy="512902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8D5E5E5-8AA0-B943-B51B-133F1F6A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649" y="2632068"/>
            <a:ext cx="4216571" cy="159386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27685B2-E3CF-2443-93CF-F17EED0B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868" y="1507897"/>
            <a:ext cx="6145301" cy="51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 very few, if any, distributional assumptions</a:t>
            </a:r>
          </a:p>
          <a:p>
            <a:r>
              <a:rPr lang="en-US" dirty="0"/>
              <a:t>Usually requires more data</a:t>
            </a:r>
          </a:p>
          <a:p>
            <a:r>
              <a:rPr lang="en-US" dirty="0"/>
              <a:t>Let number of parameters scale with the data</a:t>
            </a:r>
          </a:p>
          <a:p>
            <a:endParaRPr lang="en-US" dirty="0"/>
          </a:p>
          <a:p>
            <a:r>
              <a:rPr lang="en-US" b="1" dirty="0"/>
              <a:t>Today</a:t>
            </a:r>
          </a:p>
          <a:p>
            <a:pPr lvl="1"/>
            <a:r>
              <a:rPr lang="en-US" dirty="0"/>
              <a:t>Kernel density estimation</a:t>
            </a:r>
          </a:p>
          <a:p>
            <a:pPr lvl="1"/>
            <a:r>
              <a:rPr lang="en-US" dirty="0"/>
              <a:t>K-nearest neighbors classification</a:t>
            </a:r>
          </a:p>
          <a:p>
            <a:pPr lvl="1"/>
            <a:r>
              <a:rPr lang="en-US" dirty="0"/>
              <a:t>Kernel regression</a:t>
            </a:r>
          </a:p>
          <a:p>
            <a:pPr lvl="1"/>
            <a:r>
              <a:rPr lang="en-US" dirty="0"/>
              <a:t>Support Vector Machines (SVMs)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sz="1600" dirty="0">
                <a:sym typeface="Wingdings" pitchFamily="2" charset="2"/>
              </a:rPr>
              <a:t>not </a:t>
            </a:r>
            <a:r>
              <a:rPr lang="en-US" sz="1600" i="1" dirty="0">
                <a:sym typeface="Wingdings" pitchFamily="2" charset="2"/>
              </a:rPr>
              <a:t>exactly</a:t>
            </a:r>
            <a:r>
              <a:rPr lang="en-US" sz="1600" dirty="0">
                <a:sym typeface="Wingdings" pitchFamily="2" charset="2"/>
              </a:rPr>
              <a:t> nonparametric, but kernels are involved!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BF7E-800E-394B-8948-95A9C230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9A3FD-B576-2445-8A86-98240519E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976000" cy="4351338"/>
          </a:xfrm>
        </p:spPr>
        <p:txBody>
          <a:bodyPr/>
          <a:lstStyle/>
          <a:p>
            <a:r>
              <a:rPr lang="en-US" dirty="0"/>
              <a:t>What if the data aren’t linearly separable?</a:t>
            </a:r>
          </a:p>
          <a:p>
            <a:r>
              <a:rPr lang="en-US" dirty="0"/>
              <a:t>Allow for “errors”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Maximize margin AND minimize mistakes</a:t>
            </a:r>
          </a:p>
          <a:p>
            <a:pPr lvl="1"/>
            <a:r>
              <a:rPr lang="en-US" dirty="0"/>
              <a:t>C: tradeoff parameter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DC7DBCC-8880-AF4D-85CE-C72BF23B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20" y="1825625"/>
            <a:ext cx="5430124" cy="479729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C9DA1C-5229-F64F-A4DB-8F1A36A5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8" y="3167358"/>
            <a:ext cx="3142034" cy="10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6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0D54-C0C2-9E49-96D0-8284CC8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95FF2-2E3F-EE44-81A9-CC108A8C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1" y="1825624"/>
            <a:ext cx="4721668" cy="5032375"/>
          </a:xfrm>
        </p:spPr>
        <p:txBody>
          <a:bodyPr/>
          <a:lstStyle/>
          <a:p>
            <a:r>
              <a:rPr lang="en-US" dirty="0"/>
              <a:t>What if the data </a:t>
            </a:r>
            <a:r>
              <a:rPr lang="en-US" i="1" dirty="0"/>
              <a:t>still</a:t>
            </a:r>
            <a:r>
              <a:rPr lang="en-US" dirty="0"/>
              <a:t> aren’t linearly separable?</a:t>
            </a:r>
          </a:p>
          <a:p>
            <a:r>
              <a:rPr lang="en-US" b="1" dirty="0"/>
              <a:t>“Soft” margin</a:t>
            </a:r>
          </a:p>
          <a:p>
            <a:pPr lvl="1"/>
            <a:r>
              <a:rPr lang="en-US" dirty="0"/>
              <a:t>(penalize misclassified data by how far it is from the margin)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Misclassification penalty: </a:t>
            </a:r>
          </a:p>
          <a:p>
            <a:pPr lvl="1"/>
            <a:r>
              <a:rPr lang="en-US" dirty="0"/>
              <a:t>Recover “hard” margin:</a:t>
            </a:r>
          </a:p>
          <a:p>
            <a:pPr lvl="1"/>
            <a:endParaRPr lang="en-US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D687CA-1557-D547-A36B-DA0E97D1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668" y="883404"/>
            <a:ext cx="6170520" cy="586610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792EE2F-7E63-1E46-B3B8-6C58DA40C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783" y="3954494"/>
            <a:ext cx="3540692" cy="1448835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E0B6C07B-AFDF-DA47-837A-BAB7BB9B2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667" y="5396664"/>
            <a:ext cx="643114" cy="570183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7E17D2-C147-4344-BCE3-638E562AF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101" y="6280687"/>
            <a:ext cx="1437468" cy="4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59C5-55B6-2743-A4CE-16A4922E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 are great,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07FF6-AE45-364B-8DB6-CE5A1503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this going?</a:t>
            </a:r>
          </a:p>
          <a:p>
            <a:r>
              <a:rPr lang="en-US" b="1" dirty="0"/>
              <a:t>First</a:t>
            </a:r>
            <a:r>
              <a:rPr lang="en-US" dirty="0"/>
              <a:t>, SVMs were the “big thing” right before deep learning</a:t>
            </a:r>
          </a:p>
          <a:p>
            <a:pPr lvl="1"/>
            <a:r>
              <a:rPr lang="en-US" dirty="0"/>
              <a:t>Neural network research had been dead for 10+ years</a:t>
            </a:r>
          </a:p>
          <a:p>
            <a:pPr lvl="1"/>
            <a:r>
              <a:rPr lang="en-US" dirty="0"/>
              <a:t>SVMs were showing immense promise, especially with high-dim data</a:t>
            </a:r>
          </a:p>
          <a:p>
            <a:r>
              <a:rPr lang="en-US" b="1" dirty="0"/>
              <a:t>Second</a:t>
            </a:r>
            <a:r>
              <a:rPr lang="en-US" dirty="0"/>
              <a:t>, SVMs share a lot of theory with deep learning</a:t>
            </a:r>
          </a:p>
          <a:p>
            <a:pPr lvl="1"/>
            <a:r>
              <a:rPr lang="en-US" dirty="0"/>
              <a:t>Much of this theory found a second life in the Transformer architecture that powers all the modern large language models!</a:t>
            </a:r>
          </a:p>
        </p:txBody>
      </p:sp>
    </p:spTree>
    <p:extLst>
      <p:ext uri="{BB962C8B-B14F-4D97-AF65-F5344CB8AC3E}">
        <p14:creationId xmlns:p14="http://schemas.microsoft.com/office/powerpoint/2010/main" val="369314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40F61-0056-8540-9484-2D9099762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core parameterization of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Write “primal” objective (Lagrange)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Differentiate with respect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set to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40F61-0056-8540-9484-2D9099762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3E032FB-B644-484F-BAE8-809209848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416" y="125667"/>
            <a:ext cx="5947227" cy="157258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A9F1E97-96D5-3144-935B-134780549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53" b="63371"/>
          <a:stretch/>
        </p:blipFill>
        <p:spPr>
          <a:xfrm>
            <a:off x="7826642" y="125666"/>
            <a:ext cx="2154265" cy="1575085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D66AA09F-F407-594F-8A93-0A8CF267B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416" y="2285571"/>
            <a:ext cx="4414465" cy="1094881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2788A65-6DA9-B74C-9413-996775696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16" y="3877007"/>
            <a:ext cx="6845300" cy="901700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65758350-D6CA-EF45-9742-61713F8B1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012" y="4108928"/>
            <a:ext cx="2702424" cy="26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77E8-F3FC-AF49-B9E7-14BA6C8F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5FBB-7FBA-0644-B206-93256FC9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Substitute back into primal equation, and get the </a:t>
            </a:r>
            <a:r>
              <a:rPr lang="en-US" dirty="0" err="1"/>
              <a:t>Lagrangian</a:t>
            </a:r>
            <a:r>
              <a:rPr lang="en-US" dirty="0"/>
              <a:t> </a:t>
            </a:r>
            <a:r>
              <a:rPr lang="en-US" b="1" dirty="0"/>
              <a:t>Dual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Notice anything?</a:t>
            </a:r>
          </a:p>
          <a:p>
            <a:r>
              <a:rPr lang="en-US" b="1" dirty="0"/>
              <a:t>Kernel!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7E339-C7F4-B24C-89B6-C022AAA4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35" y="2317750"/>
            <a:ext cx="8193330" cy="199551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755B210-CD4A-1342-9F25-BA54D076462A}"/>
              </a:ext>
            </a:extLst>
          </p:cNvPr>
          <p:cNvSpPr/>
          <p:nvPr/>
        </p:nvSpPr>
        <p:spPr>
          <a:xfrm>
            <a:off x="8586063" y="2756698"/>
            <a:ext cx="1244596" cy="1244596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85C4B8B-7325-AF43-905C-003AE79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02" y="5556870"/>
            <a:ext cx="5105400" cy="10541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AB45C5D-3AB4-D045-958C-5E49C2EF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702" y="5556871"/>
            <a:ext cx="4154390" cy="105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3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585DE1A-48D8-0144-8B06-015D029C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92"/>
            <a:ext cx="3716256" cy="36625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FCCE6E6-4AC9-A04E-BC98-D13383C5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2592"/>
            <a:ext cx="3635662" cy="371625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3CA047-F96D-104F-8A89-26ABFD842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80" y="2891906"/>
            <a:ext cx="3949807" cy="394980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75C424B-E67E-9D43-B06F-41FBFB782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238" y="2957736"/>
            <a:ext cx="3865168" cy="38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Nonparametric places mild assumptions on data; good models for complex data</a:t>
            </a:r>
          </a:p>
          <a:p>
            <a:pPr lvl="1"/>
            <a:r>
              <a:rPr lang="en-US" dirty="0"/>
              <a:t>Usually requires storing &amp; computing with full dataset</a:t>
            </a:r>
          </a:p>
          <a:p>
            <a:r>
              <a:rPr lang="en-US" dirty="0"/>
              <a:t>Parametric models rely on very strong, simplistic assumptions</a:t>
            </a:r>
          </a:p>
          <a:p>
            <a:pPr lvl="1"/>
            <a:r>
              <a:rPr lang="en-US" dirty="0"/>
              <a:t>Once fitted, they are much more efficient with storage and computation</a:t>
            </a:r>
          </a:p>
          <a:p>
            <a:r>
              <a:rPr lang="en-US" dirty="0"/>
              <a:t>Effects of bin width &amp; kernel bandwidth</a:t>
            </a:r>
          </a:p>
          <a:p>
            <a:pPr lvl="1"/>
            <a:r>
              <a:rPr lang="en-US" dirty="0"/>
              <a:t>Bias-variance trade-off</a:t>
            </a:r>
          </a:p>
          <a:p>
            <a:r>
              <a:rPr lang="en-US" dirty="0"/>
              <a:t>Kernel regression</a:t>
            </a:r>
          </a:p>
          <a:p>
            <a:pPr lvl="1"/>
            <a:r>
              <a:rPr lang="en-US" dirty="0"/>
              <a:t>Comparison to weighted least squares</a:t>
            </a:r>
          </a:p>
          <a:p>
            <a:r>
              <a:rPr lang="en-US" dirty="0"/>
              <a:t>Support Vector Machines</a:t>
            </a:r>
          </a:p>
          <a:p>
            <a:pPr lvl="1"/>
            <a:r>
              <a:rPr lang="en-US" dirty="0"/>
              <a:t>Powerful “shallow” models</a:t>
            </a:r>
          </a:p>
          <a:p>
            <a:pPr lvl="1"/>
            <a:r>
              <a:rPr lang="en-US" dirty="0"/>
              <a:t>Dual formulation of objective allows for </a:t>
            </a:r>
            <a:r>
              <a:rPr lang="en-US"/>
              <a:t>kernel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1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“All of Nonparametric Statistics”, </a:t>
            </a:r>
            <a:r>
              <a:rPr lang="en-US" dirty="0">
                <a:hlinkClick r:id="rId2"/>
              </a:rPr>
              <a:t>http://www.stat.cmu.edu/~larry/all-of-nonpar/index.html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0A6B3-8F59-2B49-A927-EC30B246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E78A4-1C03-714B-8DED-EA1B610F0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2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4832272" cy="5032375"/>
          </a:xfrm>
        </p:spPr>
        <p:txBody>
          <a:bodyPr/>
          <a:lstStyle/>
          <a:p>
            <a:r>
              <a:rPr lang="en-US" dirty="0"/>
              <a:t>You’ve done this before—histograms!</a:t>
            </a:r>
          </a:p>
          <a:p>
            <a:r>
              <a:rPr lang="en-US" dirty="0"/>
              <a:t>Partition feature space into distinct bins with specified widths and count number of observations </a:t>
            </a:r>
            <a:r>
              <a:rPr lang="en-US" i="1" dirty="0" err="1"/>
              <a:t>n</a:t>
            </a:r>
            <a:r>
              <a:rPr lang="en-US" i="1" baseline="-25000" dirty="0" err="1"/>
              <a:t>i</a:t>
            </a:r>
            <a:r>
              <a:rPr lang="en-US" dirty="0"/>
              <a:t> in each bin</a:t>
            </a:r>
          </a:p>
          <a:p>
            <a:endParaRPr lang="en-US" dirty="0"/>
          </a:p>
          <a:p>
            <a:r>
              <a:rPr lang="en-US" dirty="0"/>
              <a:t>Same width is often used for all bins</a:t>
            </a:r>
          </a:p>
          <a:p>
            <a:r>
              <a:rPr lang="en-US" dirty="0"/>
              <a:t>Bin width acts as </a:t>
            </a:r>
            <a:r>
              <a:rPr lang="en-US" b="1" dirty="0"/>
              <a:t>smoothing parameter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72" y="1368954"/>
            <a:ext cx="6116962" cy="5078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53" y="4326466"/>
            <a:ext cx="2684746" cy="6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Newsgroups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Newsgroups</a:t>
            </a:r>
          </a:p>
          <a:p>
            <a:r>
              <a:rPr lang="en-US" dirty="0"/>
              <a:t>61,118 words</a:t>
            </a:r>
          </a:p>
          <a:p>
            <a:r>
              <a:rPr lang="en-US" dirty="0"/>
              <a:t>18,774 documents</a:t>
            </a:r>
          </a:p>
          <a:p>
            <a:r>
              <a:rPr lang="en-US" dirty="0"/>
              <a:t>Class label descriptions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88" y="1825625"/>
            <a:ext cx="7164677" cy="28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0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Newsgroups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Training/Testing</a:t>
            </a:r>
          </a:p>
          <a:p>
            <a:pPr lvl="1"/>
            <a:r>
              <a:rPr lang="en-US" dirty="0"/>
              <a:t>50%-50% randomly split</a:t>
            </a:r>
          </a:p>
          <a:p>
            <a:pPr lvl="1"/>
            <a:r>
              <a:rPr lang="en-US" dirty="0"/>
              <a:t>10 runs</a:t>
            </a:r>
          </a:p>
          <a:p>
            <a:pPr lvl="1"/>
            <a:r>
              <a:rPr lang="en-US" dirty="0"/>
              <a:t>Report average results</a:t>
            </a:r>
          </a:p>
          <a:p>
            <a:r>
              <a:rPr lang="en-US" dirty="0"/>
              <a:t>Evaluation Criteria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46" y="4178318"/>
            <a:ext cx="7544908" cy="17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4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Newsgroups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570533" cy="4351338"/>
          </a:xfrm>
        </p:spPr>
        <p:txBody>
          <a:bodyPr/>
          <a:lstStyle/>
          <a:p>
            <a:r>
              <a:rPr lang="en-US" dirty="0"/>
              <a:t>Results in binary class comparisons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33" y="1298949"/>
            <a:ext cx="7323270" cy="547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6080902" cy="4351338"/>
              </a:xfrm>
            </p:spPr>
            <p:txBody>
              <a:bodyPr/>
              <a:lstStyle/>
              <a:p>
                <a:r>
                  <a:rPr lang="en-US" dirty="0"/>
                  <a:t># of bins = 1/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Bias of histogram density estimate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6080902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2" y="1134269"/>
            <a:ext cx="4889500" cy="326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86" y="2363788"/>
            <a:ext cx="36068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01" y="3318669"/>
            <a:ext cx="4991100" cy="107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3" y="4951413"/>
            <a:ext cx="51435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50619"/>
            <a:ext cx="5740400" cy="113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63469"/>
            <a:ext cx="1270000" cy="46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/>
              <p:cNvSpPr/>
              <p:nvPr/>
            </p:nvSpPr>
            <p:spPr>
              <a:xfrm>
                <a:off x="6674006" y="6075628"/>
                <a:ext cx="5162393" cy="742156"/>
              </a:xfrm>
              <a:prstGeom prst="wedgeRoundRectCallout">
                <a:avLst>
                  <a:gd name="adj1" fmla="val 18985"/>
                  <a:gd name="adj2" fmla="val -10406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Assuming density is roughly constant in each bin (roughly true,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is small)</a:t>
                </a:r>
              </a:p>
            </p:txBody>
          </p:sp>
        </mc:Choice>
        <mc:Fallback xmlns="">
          <p:sp>
            <p:nvSpPr>
              <p:cNvPr id="10" name="Rounded 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06" y="6075628"/>
                <a:ext cx="5162393" cy="742156"/>
              </a:xfrm>
              <a:prstGeom prst="wedgeRoundRectCallout">
                <a:avLst>
                  <a:gd name="adj1" fmla="val 18985"/>
                  <a:gd name="adj2" fmla="val -104060"/>
                  <a:gd name="adj3" fmla="val 16667"/>
                </a:avLst>
              </a:prstGeom>
              <a:blipFill rotWithShape="0">
                <a:blip r:embed="rId10"/>
                <a:stretch>
                  <a:fillRect b="-4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9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10233800" cy="5016926"/>
              </a:xfrm>
            </p:spPr>
            <p:txBody>
              <a:bodyPr/>
              <a:lstStyle/>
              <a:p>
                <a:r>
                  <a:rPr lang="en-US" dirty="0"/>
                  <a:t>Choice of # of bins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endParaRPr lang="en-US" dirty="0"/>
              </a:p>
              <a:p>
                <a:r>
                  <a:rPr lang="en-US" b="1" dirty="0"/>
                  <a:t>Bias</a:t>
                </a:r>
                <a:r>
                  <a:rPr lang="en-US" dirty="0"/>
                  <a:t>: how close is mean of estimate to the truth</a:t>
                </a:r>
              </a:p>
              <a:p>
                <a:r>
                  <a:rPr lang="en-US" b="1" dirty="0"/>
                  <a:t>Variance</a:t>
                </a:r>
                <a:r>
                  <a:rPr lang="en-US" dirty="0"/>
                  <a:t>: how much does estimate vary around the mean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10233800" cy="501692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9999"/>
            <a:ext cx="12192000" cy="1762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91280"/>
            <a:ext cx="28956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14096"/>
            <a:ext cx="2895600" cy="4699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8663800" y="888018"/>
            <a:ext cx="2575700" cy="1303262"/>
          </a:xfrm>
          <a:prstGeom prst="wedgeRoundRectCallout">
            <a:avLst>
              <a:gd name="adj1" fmla="val -88027"/>
              <a:gd name="adj2" fmla="val 608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p(x)</a:t>
            </a:r>
            <a:r>
              <a:rPr lang="en-US" dirty="0"/>
              <a:t> approximately constant per bin</a:t>
            </a:r>
            <a:endParaRPr lang="en-US" i="1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8663800" y="2339975"/>
            <a:ext cx="2575700" cy="1303262"/>
          </a:xfrm>
          <a:prstGeom prst="wedgeRoundRectCallout">
            <a:avLst>
              <a:gd name="adj1" fmla="val -88684"/>
              <a:gd name="adj2" fmla="val -5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data per bin stabilizes estimate</a:t>
            </a:r>
          </a:p>
        </p:txBody>
      </p:sp>
    </p:spTree>
    <p:extLst>
      <p:ext uri="{BB962C8B-B14F-4D97-AF65-F5344CB8AC3E}">
        <p14:creationId xmlns:p14="http://schemas.microsoft.com/office/powerpoint/2010/main" val="18763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244600"/>
            <a:ext cx="5689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8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8330886" y="365124"/>
            <a:ext cx="3606800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number of bins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886" y="608806"/>
            <a:ext cx="36068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6" y="2032000"/>
            <a:ext cx="5603869" cy="4652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40" y="2032000"/>
            <a:ext cx="4751632" cy="46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1125</TotalTime>
  <Words>1265</Words>
  <Application>Microsoft Macintosh PowerPoint</Application>
  <PresentationFormat>Widescreen</PresentationFormat>
  <Paragraphs>276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Kernel Methods and  Support Vector Machines</vt:lpstr>
      <vt:lpstr>Parametric Statistics</vt:lpstr>
      <vt:lpstr>Embeddings</vt:lpstr>
      <vt:lpstr>Nonparametric Statistics</vt:lpstr>
      <vt:lpstr>Density Estimation</vt:lpstr>
      <vt:lpstr>Effect of Δ</vt:lpstr>
      <vt:lpstr>Bias-Variance Trade-off</vt:lpstr>
      <vt:lpstr>Bias-Variance Trade-off</vt:lpstr>
      <vt:lpstr>Choice of number of bins</vt:lpstr>
      <vt:lpstr>Kernel Density Estimation</vt:lpstr>
      <vt:lpstr>Kernel Density Estimation</vt:lpstr>
      <vt:lpstr>Kernel Density Estimation</vt:lpstr>
      <vt:lpstr>Kernels</vt:lpstr>
      <vt:lpstr>Kernels</vt:lpstr>
      <vt:lpstr>Choice of kernel bandwidth</vt:lpstr>
      <vt:lpstr>Histograms versus KDE</vt:lpstr>
      <vt:lpstr>KNN Density Estimation</vt:lpstr>
      <vt:lpstr>KNN Density Estimation</vt:lpstr>
      <vt:lpstr>KNN Classification</vt:lpstr>
      <vt:lpstr>KNN Classification</vt:lpstr>
      <vt:lpstr>KNN Classification</vt:lpstr>
      <vt:lpstr>KNN Classification</vt:lpstr>
      <vt:lpstr>1-NN</vt:lpstr>
      <vt:lpstr>2-NN</vt:lpstr>
      <vt:lpstr>3-NN</vt:lpstr>
      <vt:lpstr>5-NN</vt:lpstr>
      <vt:lpstr>What is the best k?</vt:lpstr>
      <vt:lpstr>1-NN Decision Boundary</vt:lpstr>
      <vt:lpstr>KNN Decision Boundaries</vt:lpstr>
      <vt:lpstr>Temperature Sensing</vt:lpstr>
      <vt:lpstr>Kernel Regression</vt:lpstr>
      <vt:lpstr>Choice of kernel bandwidth</vt:lpstr>
      <vt:lpstr>Kernel Regression as WLS</vt:lpstr>
      <vt:lpstr>Kernel Regression as WLS</vt:lpstr>
      <vt:lpstr>Support Vector Machines</vt:lpstr>
      <vt:lpstr>Support Vector Machines</vt:lpstr>
      <vt:lpstr>Support Vector Machines!</vt:lpstr>
      <vt:lpstr>Support Vector Machines</vt:lpstr>
      <vt:lpstr>Support Vector Machines</vt:lpstr>
      <vt:lpstr>SVMs</vt:lpstr>
      <vt:lpstr>SVMs</vt:lpstr>
      <vt:lpstr>SVMs are great, but…</vt:lpstr>
      <vt:lpstr>PowerPoint Presentation</vt:lpstr>
      <vt:lpstr>PowerPoint Presentation</vt:lpstr>
      <vt:lpstr>PowerPoint Presentation</vt:lpstr>
      <vt:lpstr>Summary</vt:lpstr>
      <vt:lpstr>Questions?</vt:lpstr>
      <vt:lpstr>References</vt:lpstr>
      <vt:lpstr>Other slides</vt:lpstr>
      <vt:lpstr>Case Study: Newsgroups Classification</vt:lpstr>
      <vt:lpstr>Case Study: Newsgroups Classification</vt:lpstr>
      <vt:lpstr>Case Study: Newsgroups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154</cp:revision>
  <dcterms:created xsi:type="dcterms:W3CDTF">2017-09-09T20:28:18Z</dcterms:created>
  <dcterms:modified xsi:type="dcterms:W3CDTF">2023-10-18T20:10:12Z</dcterms:modified>
</cp:coreProperties>
</file>